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56" r:id="rId3"/>
    <p:sldId id="257" r:id="rId4"/>
    <p:sldId id="258" r:id="rId5"/>
    <p:sldId id="263" r:id="rId6"/>
    <p:sldId id="260" r:id="rId7"/>
    <p:sldId id="261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Cartel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it-IT" sz="1600" dirty="0">
                <a:latin typeface="Arial Narrow" pitchFamily="34" charset="0"/>
              </a:rPr>
              <a:t>AUTO </a:t>
            </a:r>
            <a:r>
              <a:rPr lang="it-IT" sz="1600" dirty="0" smtClean="0">
                <a:latin typeface="Arial Narrow" pitchFamily="34" charset="0"/>
              </a:rPr>
              <a:t>TRANSITATE </a:t>
            </a:r>
            <a:r>
              <a:rPr lang="it-IT" sz="1600" b="0" dirty="0" smtClean="0">
                <a:latin typeface="Arial Narrow" pitchFamily="34" charset="0"/>
              </a:rPr>
              <a:t>- In 12 ore sono transitate 5602 auto con una media di 467/h.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it-IT" dirty="0" smtClean="0"/>
              <a:t> </a:t>
            </a:r>
            <a:endParaRPr lang="it-IT" dirty="0"/>
          </a:p>
        </c:rich>
      </c:tx>
      <c:layout>
        <c:manualLayout>
          <c:xMode val="edge"/>
          <c:yMode val="edge"/>
          <c:x val="0.18427237604636207"/>
          <c:y val="0"/>
        </c:manualLayout>
      </c:layout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title>
    <c:plotArea>
      <c:layout>
        <c:manualLayout>
          <c:layoutTarget val="inner"/>
          <c:xMode val="edge"/>
          <c:yMode val="edge"/>
          <c:x val="5.889710891495667E-2"/>
          <c:y val="0.11485909946843539"/>
          <c:w val="0.9173993532853667"/>
          <c:h val="0.6963713543435478"/>
        </c:manualLayout>
      </c:layout>
      <c:barChart>
        <c:barDir val="col"/>
        <c:grouping val="stacked"/>
        <c:ser>
          <c:idx val="0"/>
          <c:order val="0"/>
          <c:tx>
            <c:strRef>
              <c:f>Foglio1!$B$1</c:f>
              <c:strCache>
                <c:ptCount val="1"/>
                <c:pt idx="0">
                  <c:v>AUTO TRANSITATE</c:v>
                </c:pt>
              </c:strCache>
            </c:strRef>
          </c:tx>
          <c:spPr>
            <a:solidFill>
              <a:srgbClr val="7030A0"/>
            </a:solidFill>
          </c:spPr>
          <c:dLbls>
            <c:dLbl>
              <c:idx val="0"/>
              <c:layout>
                <c:manualLayout>
                  <c:x val="-1.7004711899768425E-2"/>
                  <c:y val="-7.0033179862682413E-2"/>
                </c:manualLayout>
              </c:layout>
              <c:dLblPos val="inEnd"/>
              <c:showLegendKey val="1"/>
              <c:showVal val="1"/>
            </c:dLbl>
            <c:dLbl>
              <c:idx val="1"/>
              <c:layout>
                <c:manualLayout>
                  <c:x val="-1.5201176777998664E-2"/>
                  <c:y val="-6.1718258986915311E-2"/>
                </c:manualLayout>
              </c:layout>
              <c:dLblPos val="inEnd"/>
              <c:showLegendKey val="1"/>
              <c:showVal val="1"/>
            </c:dLbl>
            <c:dLbl>
              <c:idx val="2"/>
              <c:layout>
                <c:manualLayout>
                  <c:x val="-1.2367063199831541E-2"/>
                  <c:y val="-6.464601218093774E-2"/>
                </c:manualLayout>
              </c:layout>
              <c:dLblPos val="inEnd"/>
              <c:showLegendKey val="1"/>
              <c:showVal val="1"/>
            </c:dLbl>
            <c:dLbl>
              <c:idx val="3"/>
              <c:layout>
                <c:manualLayout>
                  <c:x val="-1.3912946099810523E-2"/>
                  <c:y val="-6.4646012180937518E-2"/>
                </c:manualLayout>
              </c:layout>
              <c:dLblPos val="inEnd"/>
              <c:showLegendKey val="1"/>
              <c:showVal val="1"/>
            </c:dLbl>
            <c:dLbl>
              <c:idx val="4"/>
              <c:layout>
                <c:manualLayout>
                  <c:x val="-1.5458828999789448E-2"/>
                  <c:y val="-6.1952428340065278E-2"/>
                </c:manualLayout>
              </c:layout>
              <c:dLblPos val="inEnd"/>
              <c:showLegendKey val="1"/>
              <c:showVal val="1"/>
            </c:dLbl>
            <c:dLbl>
              <c:idx val="5"/>
              <c:layout>
                <c:manualLayout>
                  <c:x val="-9.2752973998736794E-3"/>
                  <c:y val="-5.9258844499192782E-2"/>
                </c:manualLayout>
              </c:layout>
              <c:dLblPos val="inEnd"/>
              <c:showLegendKey val="1"/>
              <c:showVal val="1"/>
            </c:dLbl>
            <c:dLbl>
              <c:idx val="6"/>
              <c:layout>
                <c:manualLayout>
                  <c:x val="-1.3912946099810483E-2"/>
                  <c:y val="-8.0807515226171966E-2"/>
                </c:manualLayout>
              </c:layout>
              <c:dLblPos val="inEnd"/>
              <c:showLegendKey val="1"/>
              <c:showVal val="1"/>
            </c:dLbl>
            <c:dLbl>
              <c:idx val="7"/>
              <c:layout>
                <c:manualLayout>
                  <c:x val="-1.3912946099810555E-2"/>
                  <c:y val="-6.4646012180937573E-2"/>
                </c:manualLayout>
              </c:layout>
              <c:dLblPos val="inEnd"/>
              <c:showLegendKey val="1"/>
              <c:showVal val="1"/>
            </c:dLbl>
            <c:dLbl>
              <c:idx val="8"/>
              <c:layout>
                <c:manualLayout>
                  <c:x val="-1.5458828999789448E-2"/>
                  <c:y val="-5.9258844499192817E-2"/>
                </c:manualLayout>
              </c:layout>
              <c:dLblPos val="inEnd"/>
              <c:showLegendKey val="1"/>
              <c:showVal val="1"/>
            </c:dLbl>
            <c:dLbl>
              <c:idx val="9"/>
              <c:layout>
                <c:manualLayout>
                  <c:x val="-9.2752973998736794E-3"/>
                  <c:y val="-5.6565260658320425E-2"/>
                </c:manualLayout>
              </c:layout>
              <c:dLblPos val="inEnd"/>
              <c:showLegendKey val="1"/>
              <c:showVal val="1"/>
            </c:dLbl>
            <c:dLbl>
              <c:idx val="10"/>
              <c:layout>
                <c:manualLayout>
                  <c:x val="-1.0821180299852655E-2"/>
                  <c:y val="-7.0033179862682413E-2"/>
                </c:manualLayout>
              </c:layout>
              <c:dLblPos val="inEnd"/>
              <c:showLegendKey val="1"/>
              <c:showVal val="1"/>
            </c:dLbl>
            <c:dLbl>
              <c:idx val="11"/>
              <c:layout>
                <c:manualLayout>
                  <c:x val="-1.3912946099810483E-2"/>
                  <c:y val="-7.2726763703554714E-2"/>
                </c:manualLayout>
              </c:layout>
              <c:dLblPos val="inEnd"/>
              <c:showLegendKey val="1"/>
              <c:showVal val="1"/>
            </c:dLbl>
            <c:txPr>
              <a:bodyPr rot="0" vert="horz"/>
              <a:lstStyle/>
              <a:p>
                <a:pPr>
                  <a:defRPr sz="1500" b="1" i="0" baseline="0">
                    <a:solidFill>
                      <a:srgbClr val="FF0000"/>
                    </a:solidFill>
                    <a:latin typeface="Arial Narrow" pitchFamily="34" charset="0"/>
                  </a:defRPr>
                </a:pPr>
                <a:endParaRPr lang="it-IT"/>
              </a:p>
            </c:txPr>
            <c:dLblPos val="inEnd"/>
            <c:showLegendKey val="1"/>
            <c:showVal val="1"/>
          </c:dLbls>
          <c:cat>
            <c:strRef>
              <c:f>Foglio1!$A$2:$A$13</c:f>
              <c:strCache>
                <c:ptCount val="12"/>
                <c:pt idx="0">
                  <c:v>7.00-8.00</c:v>
                </c:pt>
                <c:pt idx="1">
                  <c:v>8.00-9.00</c:v>
                </c:pt>
                <c:pt idx="2">
                  <c:v>9.00-10.00</c:v>
                </c:pt>
                <c:pt idx="3">
                  <c:v>10.00-11.00</c:v>
                </c:pt>
                <c:pt idx="4">
                  <c:v>11.00-12.00</c:v>
                </c:pt>
                <c:pt idx="5">
                  <c:v>12.00-13.00</c:v>
                </c:pt>
                <c:pt idx="6">
                  <c:v>13.00-14.00</c:v>
                </c:pt>
                <c:pt idx="7">
                  <c:v>14.00-15.00</c:v>
                </c:pt>
                <c:pt idx="8">
                  <c:v>15.00-16.00</c:v>
                </c:pt>
                <c:pt idx="9">
                  <c:v>16.00-17.00</c:v>
                </c:pt>
                <c:pt idx="10">
                  <c:v>17.00-18.00</c:v>
                </c:pt>
                <c:pt idx="11">
                  <c:v>18.00-19.00</c:v>
                </c:pt>
              </c:strCache>
            </c:strRef>
          </c:cat>
          <c:val>
            <c:numRef>
              <c:f>Foglio1!$B$2:$B$13</c:f>
              <c:numCache>
                <c:formatCode>General</c:formatCode>
                <c:ptCount val="12"/>
                <c:pt idx="0">
                  <c:v>358</c:v>
                </c:pt>
                <c:pt idx="1">
                  <c:v>630</c:v>
                </c:pt>
                <c:pt idx="2">
                  <c:v>461</c:v>
                </c:pt>
                <c:pt idx="3">
                  <c:v>380</c:v>
                </c:pt>
                <c:pt idx="4">
                  <c:v>480</c:v>
                </c:pt>
                <c:pt idx="5">
                  <c:v>435</c:v>
                </c:pt>
                <c:pt idx="6">
                  <c:v>492</c:v>
                </c:pt>
                <c:pt idx="7">
                  <c:v>525</c:v>
                </c:pt>
                <c:pt idx="8">
                  <c:v>465</c:v>
                </c:pt>
                <c:pt idx="9">
                  <c:v>453</c:v>
                </c:pt>
                <c:pt idx="10">
                  <c:v>535</c:v>
                </c:pt>
                <c:pt idx="11">
                  <c:v>388</c:v>
                </c:pt>
              </c:numCache>
            </c:numRef>
          </c:val>
        </c:ser>
        <c:overlap val="100"/>
        <c:axId val="56139776"/>
        <c:axId val="56141312"/>
      </c:barChart>
      <c:catAx>
        <c:axId val="56139776"/>
        <c:scaling>
          <c:orientation val="minMax"/>
        </c:scaling>
        <c:axPos val="b"/>
        <c:tickLblPos val="nextTo"/>
        <c:txPr>
          <a:bodyPr/>
          <a:lstStyle/>
          <a:p>
            <a:pPr>
              <a:defRPr sz="1300" b="1" i="0" baseline="0">
                <a:latin typeface="Arial Narrow" pitchFamily="34" charset="0"/>
              </a:defRPr>
            </a:pPr>
            <a:endParaRPr lang="it-IT"/>
          </a:p>
        </c:txPr>
        <c:crossAx val="56141312"/>
        <c:crosses val="autoZero"/>
        <c:auto val="1"/>
        <c:lblAlgn val="ctr"/>
        <c:lblOffset val="100"/>
      </c:catAx>
      <c:valAx>
        <c:axId val="561413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500" b="1" i="0" baseline="0">
                <a:latin typeface="Arial Narrow" pitchFamily="34" charset="0"/>
              </a:defRPr>
            </a:pPr>
            <a:endParaRPr lang="it-IT"/>
          </a:p>
        </c:txPr>
        <c:crossAx val="56139776"/>
        <c:crosses val="autoZero"/>
        <c:crossBetween val="between"/>
      </c:valAx>
      <c:sp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</c:spPr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0.08333</cdr:x>
      <cdr:y>0.66667</cdr:y>
    </cdr:from>
    <cdr:to>
      <cdr:x>0.21667</cdr:x>
      <cdr:y>0.72464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714380" y="3286148"/>
          <a:ext cx="1143008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/>
        <a:p xmlns:a="http://schemas.openxmlformats.org/drawingml/2006/main">
          <a:r>
            <a:rPr lang="it-IT" sz="1000" b="1" dirty="0" smtClean="0">
              <a:solidFill>
                <a:schemeClr val="bg1"/>
              </a:solidFill>
              <a:latin typeface="Arial Narrow" pitchFamily="34" charset="0"/>
            </a:rPr>
            <a:t>Mercoledì 13-01-10</a:t>
          </a:r>
          <a:endParaRPr lang="it-IT" sz="1000" b="1" dirty="0">
            <a:solidFill>
              <a:schemeClr val="bg1"/>
            </a:solidFill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0.15833</cdr:x>
      <cdr:y>0.53623</cdr:y>
    </cdr:from>
    <cdr:to>
      <cdr:x>0.2</cdr:x>
      <cdr:y>0.72464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1357322" y="2643206"/>
          <a:ext cx="357190" cy="9286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/>
        <a:p xmlns:a="http://schemas.openxmlformats.org/drawingml/2006/main">
          <a:r>
            <a:rPr lang="it-IT" sz="1000" b="1" dirty="0">
              <a:solidFill>
                <a:schemeClr val="bg1"/>
              </a:solidFill>
              <a:latin typeface="Arial Narrow" pitchFamily="34" charset="0"/>
            </a:rPr>
            <a:t>Venerdì 08-01-10</a:t>
          </a:r>
        </a:p>
      </cdr:txBody>
    </cdr:sp>
  </cdr:relSizeAnchor>
  <cdr:relSizeAnchor xmlns:cdr="http://schemas.openxmlformats.org/drawingml/2006/chartDrawing">
    <cdr:from>
      <cdr:x>0.23333</cdr:x>
      <cdr:y>0.66667</cdr:y>
    </cdr:from>
    <cdr:to>
      <cdr:x>0.35833</cdr:x>
      <cdr:y>0.72464</cdr:y>
    </cdr:to>
    <cdr:sp macro="" textlink="">
      <cdr:nvSpPr>
        <cdr:cNvPr id="4" name="CasellaDiTesto 3"/>
        <cdr:cNvSpPr txBox="1"/>
      </cdr:nvSpPr>
      <cdr:spPr>
        <a:xfrm xmlns:a="http://schemas.openxmlformats.org/drawingml/2006/main">
          <a:off x="2000264" y="3286148"/>
          <a:ext cx="1071570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/>
        <a:p xmlns:a="http://schemas.openxmlformats.org/drawingml/2006/main">
          <a:r>
            <a:rPr lang="it-IT" sz="1000" b="1" dirty="0">
              <a:solidFill>
                <a:schemeClr val="bg1"/>
              </a:solidFill>
              <a:latin typeface="Arial Narrow" pitchFamily="34" charset="0"/>
            </a:rPr>
            <a:t>Sabato 09-01-10</a:t>
          </a:r>
        </a:p>
      </cdr:txBody>
    </cdr:sp>
  </cdr:relSizeAnchor>
  <cdr:relSizeAnchor xmlns:cdr="http://schemas.openxmlformats.org/drawingml/2006/chartDrawing">
    <cdr:from>
      <cdr:x>0.30833</cdr:x>
      <cdr:y>0.65217</cdr:y>
    </cdr:from>
    <cdr:to>
      <cdr:x>0.45833</cdr:x>
      <cdr:y>0.72464</cdr:y>
    </cdr:to>
    <cdr:sp macro="" textlink="">
      <cdr:nvSpPr>
        <cdr:cNvPr id="5" name="CasellaDiTesto 4"/>
        <cdr:cNvSpPr txBox="1"/>
      </cdr:nvSpPr>
      <cdr:spPr>
        <a:xfrm xmlns:a="http://schemas.openxmlformats.org/drawingml/2006/main">
          <a:off x="2643206" y="3214710"/>
          <a:ext cx="1285884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/>
        <a:p xmlns:a="http://schemas.openxmlformats.org/drawingml/2006/main">
          <a:pPr marL="0" indent="0"/>
          <a:r>
            <a:rPr lang="it-IT" sz="1000" b="1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rPr>
            <a:t>Mercoledì 13-01-10</a:t>
          </a:r>
        </a:p>
      </cdr:txBody>
    </cdr:sp>
  </cdr:relSizeAnchor>
  <cdr:relSizeAnchor xmlns:cdr="http://schemas.openxmlformats.org/drawingml/2006/chartDrawing">
    <cdr:from>
      <cdr:x>0.45833</cdr:x>
      <cdr:y>0.65217</cdr:y>
    </cdr:from>
    <cdr:to>
      <cdr:x>0.6</cdr:x>
      <cdr:y>0.72464</cdr:y>
    </cdr:to>
    <cdr:sp macro="" textlink="">
      <cdr:nvSpPr>
        <cdr:cNvPr id="7" name="CasellaDiTesto 6"/>
        <cdr:cNvSpPr txBox="1"/>
      </cdr:nvSpPr>
      <cdr:spPr>
        <a:xfrm xmlns:a="http://schemas.openxmlformats.org/drawingml/2006/main">
          <a:off x="3929090" y="3214710"/>
          <a:ext cx="1214446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/>
        <a:p xmlns:a="http://schemas.openxmlformats.org/drawingml/2006/main">
          <a:r>
            <a:rPr lang="it-IT" sz="1000" b="1" dirty="0">
              <a:solidFill>
                <a:schemeClr val="bg1"/>
              </a:solidFill>
              <a:latin typeface="Arial Narrow" pitchFamily="34" charset="0"/>
            </a:rPr>
            <a:t>Martedì 12-01-10</a:t>
          </a:r>
        </a:p>
      </cdr:txBody>
    </cdr:sp>
  </cdr:relSizeAnchor>
  <cdr:relSizeAnchor xmlns:cdr="http://schemas.openxmlformats.org/drawingml/2006/chartDrawing">
    <cdr:from>
      <cdr:x>0.38333</cdr:x>
      <cdr:y>0.66667</cdr:y>
    </cdr:from>
    <cdr:to>
      <cdr:x>0.54167</cdr:x>
      <cdr:y>0.72464</cdr:y>
    </cdr:to>
    <cdr:sp macro="" textlink="">
      <cdr:nvSpPr>
        <cdr:cNvPr id="9" name="CasellaDiTesto 8"/>
        <cdr:cNvSpPr txBox="1"/>
      </cdr:nvSpPr>
      <cdr:spPr>
        <a:xfrm xmlns:a="http://schemas.openxmlformats.org/drawingml/2006/main">
          <a:off x="3286148" y="3286148"/>
          <a:ext cx="1357322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/>
        <a:p xmlns:a="http://schemas.openxmlformats.org/drawingml/2006/main">
          <a:r>
            <a:rPr lang="it-IT" sz="1100" b="1" dirty="0" smtClean="0">
              <a:solidFill>
                <a:schemeClr val="bg1"/>
              </a:solidFill>
              <a:latin typeface="Arial Narrow" pitchFamily="34" charset="0"/>
            </a:rPr>
            <a:t>Mercoledì 12-01-10</a:t>
          </a:r>
          <a:endParaRPr lang="it-IT" sz="1100" b="1" dirty="0">
            <a:solidFill>
              <a:schemeClr val="bg1"/>
            </a:solidFill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0.60833</cdr:x>
      <cdr:y>0.65217</cdr:y>
    </cdr:from>
    <cdr:to>
      <cdr:x>0.775</cdr:x>
      <cdr:y>0.72464</cdr:y>
    </cdr:to>
    <cdr:sp macro="" textlink="">
      <cdr:nvSpPr>
        <cdr:cNvPr id="10" name="CasellaDiTesto 9"/>
        <cdr:cNvSpPr txBox="1"/>
      </cdr:nvSpPr>
      <cdr:spPr>
        <a:xfrm xmlns:a="http://schemas.openxmlformats.org/drawingml/2006/main">
          <a:off x="5214974" y="3214710"/>
          <a:ext cx="142876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/>
        <a:p xmlns:a="http://schemas.openxmlformats.org/drawingml/2006/main">
          <a:r>
            <a:rPr lang="it-IT" sz="1100" b="1" dirty="0" smtClean="0">
              <a:solidFill>
                <a:schemeClr val="bg1"/>
              </a:solidFill>
              <a:latin typeface="Arial Narrow" pitchFamily="34" charset="0"/>
            </a:rPr>
            <a:t>Mercoledì 13-01-10</a:t>
          </a:r>
          <a:endParaRPr lang="it-IT" sz="1100" b="1" dirty="0">
            <a:solidFill>
              <a:schemeClr val="bg1"/>
            </a:solidFill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0.53333</cdr:x>
      <cdr:y>0.65217</cdr:y>
    </cdr:from>
    <cdr:to>
      <cdr:x>0.675</cdr:x>
      <cdr:y>0.72464</cdr:y>
    </cdr:to>
    <cdr:sp macro="" textlink="">
      <cdr:nvSpPr>
        <cdr:cNvPr id="12" name="CasellaDiTesto 11"/>
        <cdr:cNvSpPr txBox="1"/>
      </cdr:nvSpPr>
      <cdr:spPr>
        <a:xfrm xmlns:a="http://schemas.openxmlformats.org/drawingml/2006/main">
          <a:off x="4572032" y="3214710"/>
          <a:ext cx="1214446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/>
        <a:p xmlns:a="http://schemas.openxmlformats.org/drawingml/2006/main">
          <a:r>
            <a:rPr lang="it-IT" sz="1100" b="1" dirty="0" smtClean="0">
              <a:solidFill>
                <a:schemeClr val="bg1"/>
              </a:solidFill>
              <a:latin typeface="Arial Narrow" pitchFamily="34" charset="0"/>
            </a:rPr>
            <a:t>Martedì 12-01-10</a:t>
          </a:r>
          <a:endParaRPr lang="it-IT" sz="1100" b="1" dirty="0">
            <a:solidFill>
              <a:schemeClr val="bg1"/>
            </a:solidFill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0.68333</cdr:x>
      <cdr:y>0.65217</cdr:y>
    </cdr:from>
    <cdr:to>
      <cdr:x>0.83333</cdr:x>
      <cdr:y>0.72464</cdr:y>
    </cdr:to>
    <cdr:sp macro="" textlink="">
      <cdr:nvSpPr>
        <cdr:cNvPr id="13" name="CasellaDiTesto 12"/>
        <cdr:cNvSpPr txBox="1"/>
      </cdr:nvSpPr>
      <cdr:spPr>
        <a:xfrm xmlns:a="http://schemas.openxmlformats.org/drawingml/2006/main">
          <a:off x="5857916" y="3214710"/>
          <a:ext cx="1285884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/>
        <a:p xmlns:a="http://schemas.openxmlformats.org/drawingml/2006/main">
          <a:r>
            <a:rPr lang="it-IT" sz="1100" b="1" dirty="0" smtClean="0">
              <a:solidFill>
                <a:schemeClr val="bg1"/>
              </a:solidFill>
              <a:latin typeface="Arial Narrow" pitchFamily="34" charset="0"/>
            </a:rPr>
            <a:t>Mercoledì 13-01-10</a:t>
          </a:r>
          <a:endParaRPr lang="it-IT" sz="1100" b="1" dirty="0">
            <a:solidFill>
              <a:schemeClr val="bg1"/>
            </a:solidFill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0.76667</cdr:x>
      <cdr:y>0.53623</cdr:y>
    </cdr:from>
    <cdr:to>
      <cdr:x>0.87333</cdr:x>
      <cdr:y>0.72174</cdr:y>
    </cdr:to>
    <cdr:sp macro="" textlink="">
      <cdr:nvSpPr>
        <cdr:cNvPr id="14" name="CasellaDiTesto 13"/>
        <cdr:cNvSpPr txBox="1"/>
      </cdr:nvSpPr>
      <cdr:spPr>
        <a:xfrm xmlns:a="http://schemas.openxmlformats.org/drawingml/2006/main">
          <a:off x="6572296" y="264320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/>
        <a:p xmlns:a="http://schemas.openxmlformats.org/drawingml/2006/main">
          <a:r>
            <a:rPr lang="it-IT" sz="1100" b="1" dirty="0" smtClean="0">
              <a:solidFill>
                <a:schemeClr val="bg1"/>
              </a:solidFill>
              <a:latin typeface="Arial Narrow" pitchFamily="34" charset="0"/>
            </a:rPr>
            <a:t>Mercoledì 13-01-10</a:t>
          </a:r>
          <a:endParaRPr lang="it-IT" sz="1100" b="1" dirty="0">
            <a:solidFill>
              <a:schemeClr val="bg1"/>
            </a:solidFill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0.84167</cdr:x>
      <cdr:y>0.65217</cdr:y>
    </cdr:from>
    <cdr:to>
      <cdr:x>0.96667</cdr:x>
      <cdr:y>0.72464</cdr:y>
    </cdr:to>
    <cdr:sp macro="" textlink="">
      <cdr:nvSpPr>
        <cdr:cNvPr id="15" name="CasellaDiTesto 14"/>
        <cdr:cNvSpPr txBox="1"/>
      </cdr:nvSpPr>
      <cdr:spPr>
        <a:xfrm xmlns:a="http://schemas.openxmlformats.org/drawingml/2006/main">
          <a:off x="7215238" y="3214710"/>
          <a:ext cx="107157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/>
        <a:p xmlns:a="http://schemas.openxmlformats.org/drawingml/2006/main">
          <a:r>
            <a:rPr lang="it-IT" sz="1100" b="1" dirty="0" smtClean="0">
              <a:solidFill>
                <a:schemeClr val="bg1"/>
              </a:solidFill>
              <a:latin typeface="Arial Narrow" pitchFamily="34" charset="0"/>
            </a:rPr>
            <a:t>Luned</a:t>
          </a:r>
          <a:r>
            <a:rPr lang="it-IT" b="1" dirty="0" smtClean="0">
              <a:solidFill>
                <a:schemeClr val="bg1"/>
              </a:solidFill>
              <a:latin typeface="Arial Narrow" pitchFamily="34" charset="0"/>
            </a:rPr>
            <a:t>ì 11-01-10</a:t>
          </a:r>
          <a:endParaRPr lang="it-IT" sz="1100" b="1" dirty="0">
            <a:solidFill>
              <a:schemeClr val="bg1"/>
            </a:solidFill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0.91667</cdr:x>
      <cdr:y>0.66667</cdr:y>
    </cdr:from>
    <cdr:to>
      <cdr:x>1</cdr:x>
      <cdr:y>0.72464</cdr:y>
    </cdr:to>
    <cdr:sp macro="" textlink="">
      <cdr:nvSpPr>
        <cdr:cNvPr id="16" name="CasellaDiTesto 15"/>
        <cdr:cNvSpPr txBox="1"/>
      </cdr:nvSpPr>
      <cdr:spPr>
        <a:xfrm xmlns:a="http://schemas.openxmlformats.org/drawingml/2006/main">
          <a:off x="7858180" y="3286148"/>
          <a:ext cx="714380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/>
        <a:p xmlns:a="http://schemas.openxmlformats.org/drawingml/2006/main">
          <a:r>
            <a:rPr lang="it-IT" sz="1100" b="1" dirty="0" smtClean="0">
              <a:solidFill>
                <a:schemeClr val="bg1"/>
              </a:solidFill>
              <a:latin typeface="Arial Narrow" pitchFamily="34" charset="0"/>
            </a:rPr>
            <a:t>Lunedì 11-01-10</a:t>
          </a:r>
          <a:endParaRPr lang="it-IT" sz="1100" b="1" dirty="0">
            <a:solidFill>
              <a:schemeClr val="bg1"/>
            </a:solidFill>
            <a:latin typeface="Arial Narrow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E99CF-BF23-4AE9-B0F4-827628BECC24}" type="datetimeFigureOut">
              <a:rPr lang="it-IT" smtClean="0"/>
              <a:pPr/>
              <a:t>31/10/2010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AF11C-726C-4752-864A-400A09DDB1A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AF11C-726C-4752-864A-400A09DDB1AD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AAF2-EC76-4494-998F-D9B543EA1A48}" type="datetimeFigureOut">
              <a:rPr lang="it-IT" smtClean="0"/>
              <a:pPr/>
              <a:t>31/10/2010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AD8D-B4D6-4AAA-9089-5665AA1E93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AAF2-EC76-4494-998F-D9B543EA1A48}" type="datetimeFigureOut">
              <a:rPr lang="it-IT" smtClean="0"/>
              <a:pPr/>
              <a:t>31/10/2010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AD8D-B4D6-4AAA-9089-5665AA1E93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AAF2-EC76-4494-998F-D9B543EA1A48}" type="datetimeFigureOut">
              <a:rPr lang="it-IT" smtClean="0"/>
              <a:pPr/>
              <a:t>31/10/2010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AD8D-B4D6-4AAA-9089-5665AA1E93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AAF2-EC76-4494-998F-D9B543EA1A48}" type="datetimeFigureOut">
              <a:rPr lang="it-IT" smtClean="0"/>
              <a:pPr/>
              <a:t>31/10/2010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AD8D-B4D6-4AAA-9089-5665AA1E93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AAF2-EC76-4494-998F-D9B543EA1A48}" type="datetimeFigureOut">
              <a:rPr lang="it-IT" smtClean="0"/>
              <a:pPr/>
              <a:t>31/10/2010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AD8D-B4D6-4AAA-9089-5665AA1E93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AAF2-EC76-4494-998F-D9B543EA1A48}" type="datetimeFigureOut">
              <a:rPr lang="it-IT" smtClean="0"/>
              <a:pPr/>
              <a:t>31/10/2010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AD8D-B4D6-4AAA-9089-5665AA1E93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AAF2-EC76-4494-998F-D9B543EA1A48}" type="datetimeFigureOut">
              <a:rPr lang="it-IT" smtClean="0"/>
              <a:pPr/>
              <a:t>31/10/2010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AD8D-B4D6-4AAA-9089-5665AA1E93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AAF2-EC76-4494-998F-D9B543EA1A48}" type="datetimeFigureOut">
              <a:rPr lang="it-IT" smtClean="0"/>
              <a:pPr/>
              <a:t>31/10/2010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AD8D-B4D6-4AAA-9089-5665AA1E93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AAF2-EC76-4494-998F-D9B543EA1A48}" type="datetimeFigureOut">
              <a:rPr lang="it-IT" smtClean="0"/>
              <a:pPr/>
              <a:t>31/10/2010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AD8D-B4D6-4AAA-9089-5665AA1E93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AAF2-EC76-4494-998F-D9B543EA1A48}" type="datetimeFigureOut">
              <a:rPr lang="it-IT" smtClean="0"/>
              <a:pPr/>
              <a:t>31/10/2010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AD8D-B4D6-4AAA-9089-5665AA1E93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AAF2-EC76-4494-998F-D9B543EA1A48}" type="datetimeFigureOut">
              <a:rPr lang="it-IT" smtClean="0"/>
              <a:pPr/>
              <a:t>31/10/2010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5AD8D-B4D6-4AAA-9089-5665AA1E93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3AAF2-EC76-4494-998F-D9B543EA1A48}" type="datetimeFigureOut">
              <a:rPr lang="it-IT" smtClean="0"/>
              <a:pPr/>
              <a:t>31/10/2010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5AD8D-B4D6-4AAA-9089-5665AA1E93E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 rot="10800000" flipV="1">
            <a:off x="571500" y="4500563"/>
            <a:ext cx="7920038" cy="100965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pPr algn="ctr"/>
            <a:r>
              <a:rPr lang="it-IT" sz="2000" b="1">
                <a:latin typeface="Castellar" pitchFamily="18" charset="0"/>
                <a:cs typeface="Times New Roman" pitchFamily="18" charset="0"/>
              </a:rPr>
              <a:t>Massa – 30 Ottobre 2010</a:t>
            </a:r>
          </a:p>
        </p:txBody>
      </p:sp>
      <p:sp>
        <p:nvSpPr>
          <p:cNvPr id="2051" name="Text Box 11"/>
          <p:cNvSpPr txBox="1">
            <a:spLocks noChangeArrowheads="1"/>
          </p:cNvSpPr>
          <p:nvPr/>
        </p:nvSpPr>
        <p:spPr bwMode="auto">
          <a:xfrm rot="10800000" flipV="1">
            <a:off x="468313" y="2133600"/>
            <a:ext cx="8351837" cy="17272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pPr algn="ctr">
              <a:lnSpc>
                <a:spcPct val="80000"/>
              </a:lnSpc>
            </a:pPr>
            <a:r>
              <a:rPr lang="it-IT" sz="6000">
                <a:latin typeface="Castellar" pitchFamily="18" charset="0"/>
              </a:rPr>
              <a:t> </a:t>
            </a:r>
            <a:r>
              <a:rPr lang="it-IT" sz="6000">
                <a:latin typeface="Castellar" pitchFamily="18" charset="0"/>
                <a:cs typeface="Times New Roman" pitchFamily="18" charset="0"/>
              </a:rPr>
              <a:t>IL TRAFORO</a:t>
            </a:r>
          </a:p>
          <a:p>
            <a:pPr algn="ctr">
              <a:lnSpc>
                <a:spcPct val="80000"/>
              </a:lnSpc>
            </a:pPr>
            <a:r>
              <a:rPr lang="it-IT" sz="6000">
                <a:latin typeface="Castellar" pitchFamily="18" charset="0"/>
                <a:cs typeface="Times New Roman" pitchFamily="18" charset="0"/>
              </a:rPr>
              <a:t>DELLA FOCE</a:t>
            </a:r>
          </a:p>
          <a:p>
            <a:pPr algn="ctr"/>
            <a:r>
              <a:rPr lang="it-IT" sz="4800" b="1">
                <a:latin typeface="Bradley Hand ITC" pitchFamily="66" charset="0"/>
                <a:cs typeface="Angsana New" pitchFamily="18" charset="-34"/>
              </a:rPr>
              <a:t>Un progetto sostenibile</a:t>
            </a:r>
          </a:p>
        </p:txBody>
      </p:sp>
      <p:pic>
        <p:nvPicPr>
          <p:cNvPr id="2052" name="Picture 15" descr="logo provincia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5445125"/>
            <a:ext cx="608013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16" descr="logo comune di carra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575" y="5445125"/>
            <a:ext cx="457200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7" descr="COMUNE MASS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3" y="5445125"/>
            <a:ext cx="4302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CasellaDiTesto 11"/>
          <p:cNvSpPr txBox="1">
            <a:spLocks noChangeArrowheads="1"/>
          </p:cNvSpPr>
          <p:nvPr/>
        </p:nvSpPr>
        <p:spPr bwMode="auto">
          <a:xfrm>
            <a:off x="900113" y="476250"/>
            <a:ext cx="7345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>
                <a:latin typeface="Times New Roman" pitchFamily="18" charset="0"/>
                <a:cs typeface="Times New Roman" pitchFamily="18" charset="0"/>
              </a:rPr>
              <a:t>CENTRO STUDI “ALCIDE DE GASPERI” - MASSA</a:t>
            </a:r>
          </a:p>
        </p:txBody>
      </p:sp>
      <p:pic>
        <p:nvPicPr>
          <p:cNvPr id="2056" name="Immagine 12" descr="logo_sito.bmp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80063" y="5589588"/>
            <a:ext cx="2087562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00100" y="714356"/>
            <a:ext cx="7000924" cy="571504"/>
          </a:xfrm>
        </p:spPr>
        <p:txBody>
          <a:bodyPr>
            <a:normAutofit/>
          </a:bodyPr>
          <a:lstStyle/>
          <a:p>
            <a:r>
              <a:rPr lang="it-IT" sz="1800" b="1" dirty="0" smtClean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Narrow" pitchFamily="34" charset="0"/>
              </a:rPr>
              <a:t>Rilevamento</a:t>
            </a:r>
            <a:r>
              <a:rPr lang="it-IT" sz="1800" b="1" baseline="0" dirty="0" smtClean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Narrow" pitchFamily="34" charset="0"/>
              </a:rPr>
              <a:t> veicoli in transito in direzione Massa&gt;Carrara e viceversa</a:t>
            </a:r>
            <a:endParaRPr lang="it-IT" sz="18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endParaRPr lang="it-IT" sz="18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graphicFrame>
        <p:nvGraphicFramePr>
          <p:cNvPr id="4" name="Grafico 3"/>
          <p:cNvGraphicFramePr/>
          <p:nvPr/>
        </p:nvGraphicFramePr>
        <p:xfrm>
          <a:off x="142844" y="1357298"/>
          <a:ext cx="8786874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7255341" y="6429396"/>
            <a:ext cx="1888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 smtClean="0">
                <a:latin typeface="Arial Narrow" pitchFamily="34" charset="0"/>
              </a:rPr>
              <a:t>Centro Studi De Gasperi</a:t>
            </a:r>
            <a:endParaRPr lang="it-IT" sz="1400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7030A0"/>
                </a:solidFill>
                <a:latin typeface="Arial Narrow" pitchFamily="34" charset="0"/>
              </a:rPr>
              <a:t>CALCOLO TRAFFICO VEICOLARE DOPO TRAFORO</a:t>
            </a:r>
            <a:endParaRPr lang="it-IT" sz="2400" b="1" dirty="0">
              <a:solidFill>
                <a:srgbClr val="7030A0"/>
              </a:solidFill>
              <a:latin typeface="Arial Narrow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endParaRPr lang="it-IT" sz="1800" b="1" dirty="0" smtClean="0">
              <a:latin typeface="Arial Narrow" pitchFamily="34" charset="0"/>
            </a:endParaRPr>
          </a:p>
          <a:p>
            <a:r>
              <a:rPr lang="it-IT" sz="1800" b="1" dirty="0" smtClean="0">
                <a:latin typeface="Arial Narrow" pitchFamily="34" charset="0"/>
              </a:rPr>
              <a:t>Si consideri  tra le 7.00 e le 22.00 = 15 ore x 467 auto = 7005</a:t>
            </a:r>
          </a:p>
          <a:p>
            <a:r>
              <a:rPr lang="it-IT" sz="1800" b="1" dirty="0" smtClean="0">
                <a:latin typeface="Arial Narrow" pitchFamily="34" charset="0"/>
              </a:rPr>
              <a:t>                     tra le 22.00 e le 24.00 = 2 ore  x  150 auto =   300</a:t>
            </a:r>
          </a:p>
          <a:p>
            <a:r>
              <a:rPr lang="it-IT" sz="1800" b="1" dirty="0" smtClean="0">
                <a:latin typeface="Arial Narrow" pitchFamily="34" charset="0"/>
              </a:rPr>
              <a:t>                      tra le 24.00 e le  7.00 =  7 ore  x  150 auto = 1050</a:t>
            </a:r>
          </a:p>
          <a:p>
            <a:r>
              <a:rPr lang="it-IT" sz="1800" b="1" dirty="0" smtClean="0">
                <a:latin typeface="Arial Narrow" pitchFamily="34" charset="0"/>
              </a:rPr>
              <a:t>                                                                                 totale    8355 veicoli/giorno </a:t>
            </a:r>
            <a:r>
              <a:rPr lang="it-IT" sz="2400" b="1" dirty="0" smtClean="0"/>
              <a:t>≈ </a:t>
            </a:r>
            <a:r>
              <a:rPr lang="it-IT" sz="1800" b="1" dirty="0" smtClean="0">
                <a:latin typeface="Arial Narrow" pitchFamily="34" charset="0"/>
              </a:rPr>
              <a:t>8400</a:t>
            </a:r>
          </a:p>
          <a:p>
            <a:endParaRPr lang="it-IT" sz="1800" b="1" dirty="0" smtClean="0">
              <a:latin typeface="Arial Narrow" pitchFamily="34" charset="0"/>
            </a:endParaRPr>
          </a:p>
          <a:p>
            <a:r>
              <a:rPr lang="it-IT" sz="1800" b="1" dirty="0" smtClean="0">
                <a:latin typeface="Arial Narrow" pitchFamily="34" charset="0"/>
              </a:rPr>
              <a:t>Si consideri un incremento dell’intensità veicolare del 20% per immissione di traffico precedentemente corrente in altri percorsi                                     20% x 8400 = 1680</a:t>
            </a:r>
          </a:p>
          <a:p>
            <a:endParaRPr lang="it-IT" sz="1800" b="1" dirty="0" smtClean="0">
              <a:latin typeface="Arial Narrow" pitchFamily="34" charset="0"/>
            </a:endParaRPr>
          </a:p>
          <a:p>
            <a:r>
              <a:rPr lang="it-IT" sz="1800" b="1" dirty="0" smtClean="0">
                <a:latin typeface="Arial Narrow" pitchFamily="34" charset="0"/>
              </a:rPr>
              <a:t>                                                                                 </a:t>
            </a:r>
            <a:r>
              <a:rPr lang="it-IT" sz="2400" b="1" dirty="0" smtClean="0">
                <a:solidFill>
                  <a:srgbClr val="FF0000"/>
                </a:solidFill>
                <a:latin typeface="Arial Narrow" pitchFamily="34" charset="0"/>
              </a:rPr>
              <a:t>totale    10.080 veicoli/giorno           </a:t>
            </a:r>
            <a:r>
              <a:rPr lang="it-IT" sz="2000" b="1" dirty="0" smtClean="0">
                <a:solidFill>
                  <a:srgbClr val="FF0000"/>
                </a:solidFill>
                <a:latin typeface="Arial Narrow" pitchFamily="34" charset="0"/>
              </a:rPr>
              <a:t>    </a:t>
            </a:r>
            <a:endParaRPr lang="it-IT" sz="16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786578" y="5715016"/>
            <a:ext cx="1888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 smtClean="0">
                <a:latin typeface="Arial Narrow" pitchFamily="34" charset="0"/>
              </a:rPr>
              <a:t>Centro Studi De Gasperi</a:t>
            </a:r>
            <a:endParaRPr lang="it-IT" sz="1400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7030A0"/>
                </a:solidFill>
                <a:latin typeface="Arial Narrow" pitchFamily="34" charset="0"/>
              </a:rPr>
              <a:t>RIDUZIONE LUNGHEZZA PERCORSO  E TEMPI </a:t>
            </a:r>
            <a:r>
              <a:rPr lang="it-IT" sz="2800" b="1" dirty="0" err="1" smtClean="0">
                <a:solidFill>
                  <a:srgbClr val="7030A0"/>
                </a:solidFill>
                <a:latin typeface="Arial Narrow" pitchFamily="34" charset="0"/>
              </a:rPr>
              <a:t>DI</a:t>
            </a:r>
            <a:r>
              <a:rPr lang="it-IT" sz="2800" b="1" dirty="0" smtClean="0">
                <a:solidFill>
                  <a:srgbClr val="7030A0"/>
                </a:solidFill>
                <a:latin typeface="Arial Narrow" pitchFamily="34" charset="0"/>
              </a:rPr>
              <a:t> PERCORRENZA</a:t>
            </a:r>
            <a:endParaRPr lang="it-IT" sz="2800" b="1" dirty="0">
              <a:solidFill>
                <a:srgbClr val="7030A0"/>
              </a:solidFill>
              <a:latin typeface="Arial Narrow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2400" b="1" dirty="0" smtClean="0">
                <a:solidFill>
                  <a:srgbClr val="C00000"/>
                </a:solidFill>
                <a:latin typeface="Arial Narrow" pitchFamily="34" charset="0"/>
              </a:rPr>
              <a:t>Confronto Lunghezza S.S. da Km 19 </a:t>
            </a:r>
            <a:r>
              <a:rPr lang="it-IT" sz="2400" b="1" dirty="0" err="1" smtClean="0">
                <a:solidFill>
                  <a:srgbClr val="C00000"/>
                </a:solidFill>
                <a:latin typeface="Arial Narrow" pitchFamily="34" charset="0"/>
              </a:rPr>
              <a:t>V°</a:t>
            </a:r>
            <a:r>
              <a:rPr lang="it-IT" sz="2400" b="1" dirty="0" smtClean="0">
                <a:solidFill>
                  <a:srgbClr val="C00000"/>
                </a:solidFill>
                <a:latin typeface="Arial Narrow" pitchFamily="34" charset="0"/>
              </a:rPr>
              <a:t> a Carrara</a:t>
            </a:r>
          </a:p>
          <a:p>
            <a:pPr algn="ctr">
              <a:buNone/>
            </a:pPr>
            <a:endParaRPr lang="it-IT" sz="24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r>
              <a:rPr lang="it-IT" sz="2000" b="1" dirty="0" smtClean="0">
                <a:solidFill>
                  <a:srgbClr val="002060"/>
                </a:solidFill>
                <a:latin typeface="Arial Narrow" pitchFamily="34" charset="0"/>
              </a:rPr>
              <a:t>Attuale        m  3.600</a:t>
            </a:r>
          </a:p>
          <a:p>
            <a:r>
              <a:rPr lang="it-IT" sz="2000" b="1" dirty="0" smtClean="0">
                <a:solidFill>
                  <a:srgbClr val="002060"/>
                </a:solidFill>
                <a:latin typeface="Arial Narrow" pitchFamily="34" charset="0"/>
              </a:rPr>
              <a:t>Prevista      m  2.730 (di cui 1.210 m in tunnel)                                     </a:t>
            </a:r>
          </a:p>
          <a:p>
            <a:r>
              <a:rPr lang="it-IT" sz="2000" b="1" dirty="0" smtClean="0">
                <a:solidFill>
                  <a:srgbClr val="002060"/>
                </a:solidFill>
                <a:latin typeface="Arial Narrow" pitchFamily="34" charset="0"/>
              </a:rPr>
              <a:t>Differenza   m     870</a:t>
            </a:r>
          </a:p>
          <a:p>
            <a:endParaRPr lang="it-IT" sz="1600" b="1" dirty="0" smtClean="0">
              <a:latin typeface="Arial Narrow" pitchFamily="34" charset="0"/>
            </a:endParaRPr>
          </a:p>
          <a:p>
            <a:r>
              <a:rPr lang="it-IT" sz="2000" b="1" dirty="0" smtClean="0">
                <a:solidFill>
                  <a:srgbClr val="002060"/>
                </a:solidFill>
                <a:latin typeface="Arial Narrow" pitchFamily="34" charset="0"/>
              </a:rPr>
              <a:t>Tempo speso per percorrere i 3.600 metri attuali        T = 7,2 minuti primi</a:t>
            </a:r>
            <a:endParaRPr lang="it-IT" sz="1600" b="1" dirty="0" smtClean="0">
              <a:solidFill>
                <a:srgbClr val="002060"/>
              </a:solidFill>
              <a:latin typeface="Arial Narrow" pitchFamily="34" charset="0"/>
            </a:endParaRPr>
          </a:p>
          <a:p>
            <a:r>
              <a:rPr lang="it-IT" sz="1600" b="1" dirty="0" smtClean="0">
                <a:latin typeface="Arial Narrow" pitchFamily="34" charset="0"/>
              </a:rPr>
              <a:t>(Calcolati considerando una velocità media di circa 30 Km/h)</a:t>
            </a:r>
          </a:p>
          <a:p>
            <a:endParaRPr lang="it-IT" sz="1600" b="1" dirty="0" smtClean="0">
              <a:latin typeface="Arial Narrow" pitchFamily="34" charset="0"/>
            </a:endParaRPr>
          </a:p>
          <a:p>
            <a:r>
              <a:rPr lang="it-IT" sz="2000" b="1" dirty="0" smtClean="0">
                <a:solidFill>
                  <a:srgbClr val="002060"/>
                </a:solidFill>
                <a:latin typeface="Arial Narrow" pitchFamily="34" charset="0"/>
              </a:rPr>
              <a:t>Tempo speso per percorrere i 2.730 metri futuri        T =  2,34 minuti primi</a:t>
            </a:r>
          </a:p>
          <a:p>
            <a:r>
              <a:rPr lang="it-IT" sz="1600" b="1" dirty="0" smtClean="0">
                <a:latin typeface="Arial Narrow" pitchFamily="34" charset="0"/>
              </a:rPr>
              <a:t>(Calcolati considerando una velocità media di circa 70 Km/h</a:t>
            </a:r>
            <a:r>
              <a:rPr lang="it-IT" sz="1200" b="1" dirty="0" smtClean="0">
                <a:latin typeface="Arial Narrow" pitchFamily="34" charset="0"/>
              </a:rPr>
              <a:t>)</a:t>
            </a:r>
          </a:p>
          <a:p>
            <a:endParaRPr lang="it-IT" sz="1600" b="1" dirty="0" smtClean="0">
              <a:latin typeface="Arial Narrow" pitchFamily="34" charset="0"/>
            </a:endParaRPr>
          </a:p>
          <a:p>
            <a:endParaRPr lang="it-IT" sz="1600" b="1" dirty="0" smtClean="0">
              <a:latin typeface="Arial Narrow" pitchFamily="34" charset="0"/>
            </a:endParaRPr>
          </a:p>
          <a:p>
            <a:endParaRPr lang="it-IT" sz="1600" b="1" dirty="0">
              <a:latin typeface="Arial Narrow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786578" y="5715016"/>
            <a:ext cx="1888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 smtClean="0">
                <a:latin typeface="Arial Narrow" pitchFamily="34" charset="0"/>
              </a:rPr>
              <a:t>Centro Studi De Gasperi</a:t>
            </a:r>
            <a:endParaRPr lang="it-IT" sz="1400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>
            <a:spLocks noGrp="1"/>
          </p:cNvSpPr>
          <p:nvPr>
            <p:ph type="title" idx="4294967295"/>
          </p:nvPr>
        </p:nvSpPr>
        <p:spPr>
          <a:xfrm>
            <a:off x="468313" y="549275"/>
            <a:ext cx="8229600" cy="706438"/>
          </a:xfr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/>
          <a:lstStyle/>
          <a:p>
            <a:r>
              <a:rPr lang="it-IT" sz="3200" b="1" dirty="0">
                <a:solidFill>
                  <a:srgbClr val="7030A0"/>
                </a:solidFill>
                <a:latin typeface="Arial Narrow" pitchFamily="34" charset="0"/>
              </a:rPr>
              <a:t>RISPARMIO ENERGETICO E SOCIALE</a:t>
            </a:r>
          </a:p>
        </p:txBody>
      </p:sp>
      <p:sp>
        <p:nvSpPr>
          <p:cNvPr id="3075" name="Segnaposto contenuto 2"/>
          <p:cNvSpPr>
            <a:spLocks noGrp="1"/>
          </p:cNvSpPr>
          <p:nvPr>
            <p:ph idx="4294967295"/>
          </p:nvPr>
        </p:nvSpPr>
        <p:spPr>
          <a:xfrm>
            <a:off x="457200" y="1341438"/>
            <a:ext cx="8229600" cy="5327650"/>
          </a:xfr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 lnSpcReduction="10000"/>
          </a:bodyPr>
          <a:lstStyle/>
          <a:p>
            <a:pPr marL="609600" indent="-609600">
              <a:spcBef>
                <a:spcPct val="10000"/>
              </a:spcBef>
              <a:buFontTx/>
              <a:buNone/>
              <a:tabLst>
                <a:tab pos="6099175" algn="l"/>
              </a:tabLst>
            </a:pPr>
            <a:r>
              <a:rPr lang="it-IT" sz="1600" b="1" dirty="0" smtClean="0">
                <a:latin typeface="Arial Narrow" pitchFamily="34" charset="0"/>
              </a:rPr>
              <a:t>A)	</a:t>
            </a:r>
            <a:r>
              <a:rPr lang="it-IT" sz="1600" b="1" u="sng" dirty="0" smtClean="0">
                <a:latin typeface="Arial Narrow" pitchFamily="34" charset="0"/>
              </a:rPr>
              <a:t>PERCORRENZE ATTUALI</a:t>
            </a:r>
          </a:p>
          <a:p>
            <a:pPr marL="609600" indent="-609600">
              <a:spcBef>
                <a:spcPct val="10000"/>
              </a:spcBef>
              <a:tabLst>
                <a:tab pos="6099175" algn="l"/>
              </a:tabLst>
            </a:pPr>
            <a:r>
              <a:rPr lang="it-IT" sz="1600" b="1" dirty="0" smtClean="0">
                <a:latin typeface="Arial Narrow" pitchFamily="34" charset="0"/>
              </a:rPr>
              <a:t>Riduzione tempo di percorrenza     7,2 min – 2,34 min = 4,86 </a:t>
            </a:r>
            <a:r>
              <a:rPr lang="it-IT" sz="1600" b="1" dirty="0" smtClean="0"/>
              <a:t>≈ </a:t>
            </a:r>
            <a:r>
              <a:rPr lang="it-IT" sz="1600" b="1" dirty="0" smtClean="0">
                <a:solidFill>
                  <a:srgbClr val="FF0000"/>
                </a:solidFill>
                <a:latin typeface="Arial Narrow" pitchFamily="34" charset="0"/>
              </a:rPr>
              <a:t>5 minuti = 0.084 ore</a:t>
            </a:r>
          </a:p>
          <a:p>
            <a:pPr marL="609600" indent="-609600">
              <a:spcBef>
                <a:spcPct val="10000"/>
              </a:spcBef>
              <a:buFontTx/>
              <a:buNone/>
              <a:tabLst>
                <a:tab pos="6099175" algn="l"/>
              </a:tabLst>
            </a:pPr>
            <a:r>
              <a:rPr lang="it-IT" sz="1600" b="1" dirty="0" smtClean="0">
                <a:latin typeface="Arial Narrow" pitchFamily="34" charset="0"/>
              </a:rPr>
              <a:t>	8.400 veicoli/giorno x 0.084 ore = 705.60 ore Tot/giorno</a:t>
            </a:r>
          </a:p>
          <a:p>
            <a:pPr marL="609600" indent="-609600">
              <a:spcBef>
                <a:spcPct val="10000"/>
              </a:spcBef>
              <a:buFontTx/>
              <a:buNone/>
              <a:tabLst>
                <a:tab pos="6099175" algn="l"/>
              </a:tabLst>
            </a:pPr>
            <a:r>
              <a:rPr lang="it-IT" sz="1600" b="1" dirty="0" smtClean="0">
                <a:latin typeface="Arial Narrow" pitchFamily="34" charset="0"/>
              </a:rPr>
              <a:t>	8.400 veicoli/giorno x 24 giorni x 12 mesi x 0.29 </a:t>
            </a:r>
            <a:r>
              <a:rPr lang="it-IT" sz="2400" b="1" baseline="30000" dirty="0" smtClean="0">
                <a:solidFill>
                  <a:srgbClr val="FF0000"/>
                </a:solidFill>
                <a:latin typeface="Arial Narrow" pitchFamily="34" charset="0"/>
              </a:rPr>
              <a:t>(a)</a:t>
            </a:r>
            <a:r>
              <a:rPr lang="it-IT" sz="1600" b="1" dirty="0" smtClean="0">
                <a:latin typeface="Arial Narrow" pitchFamily="34" charset="0"/>
              </a:rPr>
              <a:t> = 	   	   701.568 Euro/anno</a:t>
            </a:r>
          </a:p>
          <a:p>
            <a:pPr marL="609600" indent="-609600">
              <a:spcBef>
                <a:spcPct val="10000"/>
              </a:spcBef>
              <a:buFontTx/>
              <a:buNone/>
              <a:tabLst>
                <a:tab pos="6099175" algn="l"/>
              </a:tabLst>
            </a:pPr>
            <a:r>
              <a:rPr lang="it-IT" sz="1200" b="1" dirty="0" smtClean="0">
                <a:solidFill>
                  <a:srgbClr val="FF0000"/>
                </a:solidFill>
                <a:latin typeface="Arial Narrow" pitchFamily="34" charset="0"/>
              </a:rPr>
              <a:t>	</a:t>
            </a:r>
            <a:r>
              <a:rPr lang="it-IT" sz="1600" b="1" dirty="0" smtClean="0">
                <a:latin typeface="Arial Narrow" pitchFamily="34" charset="0"/>
              </a:rPr>
              <a:t>Tempi risparmiati: </a:t>
            </a:r>
          </a:p>
          <a:p>
            <a:pPr marL="609600" indent="-609600">
              <a:spcBef>
                <a:spcPct val="10000"/>
              </a:spcBef>
              <a:buFontTx/>
              <a:buNone/>
              <a:tabLst>
                <a:tab pos="6099175" algn="l"/>
              </a:tabLst>
            </a:pPr>
            <a:r>
              <a:rPr lang="it-IT" sz="1600" b="1" dirty="0" smtClean="0">
                <a:latin typeface="Arial Narrow" pitchFamily="34" charset="0"/>
              </a:rPr>
              <a:t>	ore 705.60 x 24 giorni x 12 mesi = 203.213 Ore/anno</a:t>
            </a:r>
          </a:p>
          <a:p>
            <a:pPr marL="609600" indent="-609600">
              <a:spcBef>
                <a:spcPct val="10000"/>
              </a:spcBef>
              <a:buFontTx/>
              <a:buNone/>
              <a:tabLst>
                <a:tab pos="6099175" algn="l"/>
              </a:tabLst>
            </a:pPr>
            <a:r>
              <a:rPr lang="it-IT" sz="1600" b="1" dirty="0" smtClean="0">
                <a:latin typeface="Arial Narrow" pitchFamily="34" charset="0"/>
              </a:rPr>
              <a:t>	203.213 x 20 Euro/ora (costo orario per persona) = 		4.064.260 Euro/anno</a:t>
            </a:r>
          </a:p>
          <a:p>
            <a:pPr marL="609600" indent="-609600">
              <a:spcBef>
                <a:spcPct val="10000"/>
              </a:spcBef>
              <a:buFontTx/>
              <a:buNone/>
              <a:tabLst>
                <a:tab pos="6099175" algn="l"/>
              </a:tabLst>
            </a:pPr>
            <a:endParaRPr lang="it-IT" sz="1600" b="1" dirty="0" smtClean="0">
              <a:latin typeface="Arial Narrow" pitchFamily="34" charset="0"/>
            </a:endParaRPr>
          </a:p>
          <a:p>
            <a:pPr marL="609600" indent="-609600">
              <a:spcBef>
                <a:spcPct val="10000"/>
              </a:spcBef>
              <a:buFontTx/>
              <a:buAutoNum type="alphaUcParenR" startAt="2"/>
              <a:tabLst>
                <a:tab pos="6099175" algn="l"/>
              </a:tabLst>
            </a:pPr>
            <a:r>
              <a:rPr lang="it-IT" sz="1600" b="1" u="sng" dirty="0" smtClean="0">
                <a:latin typeface="Arial Narrow" pitchFamily="34" charset="0"/>
              </a:rPr>
              <a:t>INCREMENTO PERCORRENZE FUTURE</a:t>
            </a:r>
          </a:p>
          <a:p>
            <a:pPr marL="609600" indent="-609600">
              <a:spcBef>
                <a:spcPct val="10000"/>
              </a:spcBef>
              <a:tabLst>
                <a:tab pos="6099175" algn="l"/>
              </a:tabLst>
            </a:pPr>
            <a:r>
              <a:rPr lang="it-IT" sz="1600" b="1" dirty="0" smtClean="0">
                <a:latin typeface="Arial Narrow" pitchFamily="34" charset="0"/>
              </a:rPr>
              <a:t>Riduzione tempi di percorrenza con passaggio su S.S. Aurelia</a:t>
            </a:r>
          </a:p>
          <a:p>
            <a:pPr marL="609600" indent="-609600">
              <a:spcBef>
                <a:spcPct val="10000"/>
              </a:spcBef>
              <a:buFontTx/>
              <a:buNone/>
              <a:tabLst>
                <a:tab pos="6099175" algn="l"/>
              </a:tabLst>
            </a:pPr>
            <a:r>
              <a:rPr lang="it-IT" sz="1600" b="1" dirty="0" smtClean="0">
                <a:latin typeface="Arial Narrow" pitchFamily="34" charset="0"/>
              </a:rPr>
              <a:t>	15 min – 7 min </a:t>
            </a:r>
            <a:r>
              <a:rPr lang="it-IT" sz="1600" b="1" dirty="0" smtClean="0"/>
              <a:t>≈</a:t>
            </a:r>
            <a:r>
              <a:rPr lang="it-IT" sz="1600" b="1" dirty="0" smtClean="0">
                <a:latin typeface="Arial Narrow" pitchFamily="34" charset="0"/>
              </a:rPr>
              <a:t> </a:t>
            </a:r>
            <a:r>
              <a:rPr lang="it-IT" sz="1600" b="1" dirty="0" smtClean="0">
                <a:solidFill>
                  <a:srgbClr val="FF0000"/>
                </a:solidFill>
                <a:latin typeface="Arial Narrow" pitchFamily="34" charset="0"/>
              </a:rPr>
              <a:t>8 min </a:t>
            </a:r>
            <a:r>
              <a:rPr lang="it-IT" sz="1600" b="1" dirty="0" smtClean="0">
                <a:solidFill>
                  <a:srgbClr val="FF0000"/>
                </a:solidFill>
              </a:rPr>
              <a:t>=</a:t>
            </a:r>
            <a:r>
              <a:rPr lang="it-IT" sz="1600" b="1" dirty="0" smtClean="0">
                <a:solidFill>
                  <a:srgbClr val="FF0000"/>
                </a:solidFill>
                <a:latin typeface="Arial Narrow" pitchFamily="34" charset="0"/>
              </a:rPr>
              <a:t> 0.133 ore</a:t>
            </a:r>
          </a:p>
          <a:p>
            <a:pPr marL="609600" indent="-609600">
              <a:spcBef>
                <a:spcPct val="10000"/>
              </a:spcBef>
              <a:tabLst>
                <a:tab pos="6099175" algn="l"/>
              </a:tabLst>
            </a:pPr>
            <a:r>
              <a:rPr lang="it-IT" sz="1600" b="1" dirty="0" smtClean="0">
                <a:latin typeface="Arial Narrow" pitchFamily="34" charset="0"/>
              </a:rPr>
              <a:t>Riduzione Km di percorrenza: </a:t>
            </a:r>
          </a:p>
          <a:p>
            <a:pPr marL="609600" indent="-609600">
              <a:spcBef>
                <a:spcPct val="10000"/>
              </a:spcBef>
              <a:buFontTx/>
              <a:buNone/>
              <a:tabLst>
                <a:tab pos="6099175" algn="l"/>
              </a:tabLst>
            </a:pPr>
            <a:r>
              <a:rPr lang="it-IT" sz="1600" b="1" dirty="0" smtClean="0">
                <a:latin typeface="Arial Narrow" pitchFamily="34" charset="0"/>
              </a:rPr>
              <a:t>	Km 11.4 – Km 7.1 + Km 0.9 = km 5.2</a:t>
            </a:r>
          </a:p>
          <a:p>
            <a:pPr marL="609600" indent="-609600">
              <a:spcBef>
                <a:spcPct val="10000"/>
              </a:spcBef>
              <a:buFontTx/>
              <a:buNone/>
              <a:tabLst>
                <a:tab pos="6099175" algn="l"/>
              </a:tabLst>
            </a:pPr>
            <a:r>
              <a:rPr lang="it-IT" sz="1800" b="1" dirty="0" smtClean="0">
                <a:latin typeface="Arial Narrow" pitchFamily="34" charset="0"/>
              </a:rPr>
              <a:t>	</a:t>
            </a:r>
            <a:r>
              <a:rPr lang="it-IT" sz="1600" b="1" dirty="0" smtClean="0">
                <a:latin typeface="Arial Narrow" pitchFamily="34" charset="0"/>
              </a:rPr>
              <a:t>1680 veicoli x 24 giorni x 12 mesi x Km 5.2 x Euro 0.29 </a:t>
            </a:r>
            <a:r>
              <a:rPr lang="it-IT" sz="2400" b="1" baseline="30000" dirty="0" smtClean="0">
                <a:solidFill>
                  <a:srgbClr val="FF0000"/>
                </a:solidFill>
                <a:latin typeface="Arial Narrow" pitchFamily="34" charset="0"/>
              </a:rPr>
              <a:t>(a)</a:t>
            </a:r>
            <a:r>
              <a:rPr lang="it-IT" sz="1600" b="1" dirty="0" smtClean="0">
                <a:latin typeface="Arial Narrow" pitchFamily="34" charset="0"/>
              </a:rPr>
              <a:t> = 	  	  729.630 Euro /anno</a:t>
            </a:r>
          </a:p>
          <a:p>
            <a:pPr marL="609600" indent="-609600">
              <a:spcBef>
                <a:spcPct val="10000"/>
              </a:spcBef>
              <a:buFontTx/>
              <a:buNone/>
              <a:tabLst>
                <a:tab pos="6099175" algn="l"/>
              </a:tabLst>
            </a:pPr>
            <a:r>
              <a:rPr lang="it-IT" sz="2400" b="1" baseline="30000" dirty="0" smtClean="0">
                <a:solidFill>
                  <a:srgbClr val="FF0000"/>
                </a:solidFill>
                <a:latin typeface="Arial Narrow" pitchFamily="34" charset="0"/>
              </a:rPr>
              <a:t>	</a:t>
            </a:r>
            <a:r>
              <a:rPr lang="it-IT" sz="1600" b="1" dirty="0" smtClean="0">
                <a:latin typeface="Arial Narrow" pitchFamily="34" charset="0"/>
              </a:rPr>
              <a:t>Tempi risparmiati</a:t>
            </a:r>
          </a:p>
          <a:p>
            <a:pPr marL="609600" indent="-609600">
              <a:spcBef>
                <a:spcPct val="10000"/>
              </a:spcBef>
              <a:buFontTx/>
              <a:buNone/>
              <a:tabLst>
                <a:tab pos="6099175" algn="l"/>
              </a:tabLst>
            </a:pPr>
            <a:r>
              <a:rPr lang="it-IT" sz="1600" b="1" dirty="0" smtClean="0">
                <a:latin typeface="Arial Narrow" pitchFamily="34" charset="0"/>
              </a:rPr>
              <a:t>	1680 veicoli x 0.133 ore = 223.44 ore </a:t>
            </a:r>
          </a:p>
          <a:p>
            <a:pPr marL="609600" indent="-609600">
              <a:spcBef>
                <a:spcPct val="10000"/>
              </a:spcBef>
              <a:buFontTx/>
              <a:buNone/>
              <a:tabLst>
                <a:tab pos="6099175" algn="l"/>
              </a:tabLst>
            </a:pPr>
            <a:r>
              <a:rPr lang="it-IT" sz="1600" b="1" dirty="0" smtClean="0">
                <a:latin typeface="Arial Narrow" pitchFamily="34" charset="0"/>
              </a:rPr>
              <a:t>	223.44 ore x 24 giorni x 12 mesi = 64.351 Ore/anno</a:t>
            </a:r>
          </a:p>
          <a:p>
            <a:pPr marL="609600" indent="-609600">
              <a:spcBef>
                <a:spcPct val="10000"/>
              </a:spcBef>
              <a:buFontTx/>
              <a:buNone/>
              <a:tabLst>
                <a:tab pos="6099175" algn="l"/>
              </a:tabLst>
            </a:pPr>
            <a:r>
              <a:rPr lang="it-IT" sz="1600" b="1" dirty="0" smtClean="0">
                <a:latin typeface="Arial Narrow" pitchFamily="34" charset="0"/>
              </a:rPr>
              <a:t>	64.351 ore/anno x 20 Euro/ora (costo orario per persona) = 		</a:t>
            </a:r>
            <a:r>
              <a:rPr lang="it-IT" sz="1600" b="1" u="sng" dirty="0" smtClean="0">
                <a:latin typeface="Arial Narrow" pitchFamily="34" charset="0"/>
              </a:rPr>
              <a:t>1.287.020 Euro/anno</a:t>
            </a:r>
          </a:p>
          <a:p>
            <a:pPr marL="609600" indent="-609600">
              <a:spcBef>
                <a:spcPct val="10000"/>
              </a:spcBef>
              <a:buFontTx/>
              <a:buNone/>
              <a:tabLst>
                <a:tab pos="6099175" algn="l"/>
              </a:tabLst>
            </a:pPr>
            <a:r>
              <a:rPr lang="it-IT" sz="1600" b="1" dirty="0" smtClean="0">
                <a:latin typeface="Arial Narrow" pitchFamily="34" charset="0"/>
              </a:rPr>
              <a:t>	 </a:t>
            </a:r>
            <a:r>
              <a:rPr lang="it-IT" sz="1600" b="1" dirty="0" smtClean="0">
                <a:solidFill>
                  <a:srgbClr val="FF0000"/>
                </a:solidFill>
                <a:latin typeface="Arial Narrow" pitchFamily="34" charset="0"/>
              </a:rPr>
              <a:t>(a)</a:t>
            </a:r>
            <a:r>
              <a:rPr lang="it-IT" sz="1600" b="1" dirty="0" smtClean="0">
                <a:latin typeface="Arial Narrow" pitchFamily="34" charset="0"/>
              </a:rPr>
              <a:t> </a:t>
            </a:r>
            <a:r>
              <a:rPr lang="it-IT" sz="1200" b="1" dirty="0" smtClean="0">
                <a:solidFill>
                  <a:srgbClr val="FF0000"/>
                </a:solidFill>
                <a:latin typeface="Arial Narrow" pitchFamily="34" charset="0"/>
              </a:rPr>
              <a:t>Costo a km medio veicolo complessivo senza conducente)</a:t>
            </a:r>
            <a:r>
              <a:rPr lang="it-IT" sz="1600" b="1" dirty="0" smtClean="0">
                <a:latin typeface="Arial Narrow" pitchFamily="34" charset="0"/>
              </a:rPr>
              <a:t>                         </a:t>
            </a:r>
            <a:r>
              <a:rPr lang="it-IT" sz="2400" b="1" dirty="0" smtClean="0">
                <a:solidFill>
                  <a:srgbClr val="FF0000"/>
                </a:solidFill>
                <a:latin typeface="Arial Narrow" pitchFamily="34" charset="0"/>
              </a:rPr>
              <a:t>Euro/anno 6.782.478</a:t>
            </a:r>
            <a:endParaRPr lang="it-IT" sz="24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786578" y="6286520"/>
            <a:ext cx="1888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 smtClean="0">
                <a:latin typeface="Arial Narrow" pitchFamily="34" charset="0"/>
              </a:rPr>
              <a:t>Centro Studi De Gasperi</a:t>
            </a:r>
            <a:endParaRPr lang="it-IT" sz="1400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7030A0"/>
                </a:solidFill>
                <a:latin typeface="Arial Narrow" pitchFamily="34" charset="0"/>
              </a:rPr>
              <a:t>RIDUZIONE EMISSIONI </a:t>
            </a:r>
            <a:r>
              <a:rPr lang="it-IT" sz="3200" b="1" dirty="0" err="1" smtClean="0">
                <a:solidFill>
                  <a:srgbClr val="7030A0"/>
                </a:solidFill>
                <a:latin typeface="Arial Narrow" pitchFamily="34" charset="0"/>
              </a:rPr>
              <a:t>DI</a:t>
            </a:r>
            <a:r>
              <a:rPr lang="it-IT" sz="3200" b="1" dirty="0" smtClean="0">
                <a:solidFill>
                  <a:srgbClr val="7030A0"/>
                </a:solidFill>
                <a:latin typeface="Arial Narrow" pitchFamily="34" charset="0"/>
              </a:rPr>
              <a:t> CO2</a:t>
            </a:r>
            <a:endParaRPr lang="it-IT" sz="3200" b="1" dirty="0">
              <a:solidFill>
                <a:srgbClr val="7030A0"/>
              </a:solidFill>
              <a:latin typeface="Arial Narrow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  <a:tileRect/>
          </a:gradFill>
        </p:spPr>
        <p:txBody>
          <a:bodyPr>
            <a:normAutofit fontScale="92500" lnSpcReduction="20000"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Arial Narrow" pitchFamily="34" charset="0"/>
              </a:rPr>
              <a:t>Tanto più una vettura consuma, tanta più CO2 emette. </a:t>
            </a:r>
          </a:p>
          <a:p>
            <a:pPr algn="ctr"/>
            <a:r>
              <a:rPr lang="it-IT" sz="1600" dirty="0" smtClean="0"/>
              <a:t>l'unico modo per contenere la CO2 è diminuire i consumi.</a:t>
            </a:r>
          </a:p>
          <a:p>
            <a:pPr algn="ctr"/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2000" b="1" dirty="0" smtClean="0">
                <a:ln cmpd="dbl"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Emissioni di CO2/litro di carburante</a:t>
            </a:r>
            <a:endParaRPr lang="it-IT" sz="2000" dirty="0" smtClean="0">
              <a:ln cmpd="dbl"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  <a:p>
            <a:pPr algn="ctr"/>
            <a:r>
              <a:rPr lang="it-IT" sz="2000" b="1" dirty="0" smtClean="0"/>
              <a:t>2.380 g per litro di benzina consumato</a:t>
            </a:r>
          </a:p>
          <a:p>
            <a:pPr algn="ctr"/>
            <a:r>
              <a:rPr lang="it-IT" sz="2000" b="1" dirty="0" smtClean="0"/>
              <a:t>2.650 g per litro di gasolio consumato</a:t>
            </a:r>
            <a:endParaRPr lang="it-IT" sz="1600" b="1" dirty="0" smtClean="0"/>
          </a:p>
          <a:p>
            <a:r>
              <a:rPr lang="it-IT" sz="1400" dirty="0" smtClean="0">
                <a:latin typeface="Arial Narrow" pitchFamily="34" charset="0"/>
              </a:rPr>
              <a:t>(fonte:</a:t>
            </a:r>
            <a:r>
              <a:rPr lang="it-IT" sz="1400" b="1" dirty="0" err="1" smtClean="0">
                <a:latin typeface="Arial Narrow" pitchFamily="34" charset="0"/>
              </a:rPr>
              <a:t>Quattroruote</a:t>
            </a:r>
            <a:r>
              <a:rPr lang="it-IT" sz="1400" dirty="0" smtClean="0">
                <a:latin typeface="Arial Narrow" pitchFamily="34" charset="0"/>
              </a:rPr>
              <a:t> del </a:t>
            </a:r>
            <a:r>
              <a:rPr lang="it-IT" sz="1400" b="1" dirty="0" smtClean="0">
                <a:latin typeface="Arial Narrow" pitchFamily="34" charset="0"/>
              </a:rPr>
              <a:t>15/01/2010</a:t>
            </a:r>
            <a:r>
              <a:rPr lang="it-IT" sz="1400" dirty="0" smtClean="0">
                <a:latin typeface="Arial Narrow" pitchFamily="34" charset="0"/>
              </a:rPr>
              <a:t> )</a:t>
            </a:r>
            <a:endParaRPr lang="it-IT" sz="1600" dirty="0" smtClean="0">
              <a:latin typeface="Arial Narrow" pitchFamily="34" charset="0"/>
            </a:endParaRPr>
          </a:p>
          <a:p>
            <a:r>
              <a:rPr lang="it-IT" sz="1400" dirty="0" smtClean="0">
                <a:latin typeface="Arial Narrow" pitchFamily="34" charset="0"/>
              </a:rPr>
              <a:t>Percorrere oggi, il tratto senza traforo, si emettono: </a:t>
            </a:r>
            <a:r>
              <a:rPr lang="it-IT" sz="1600" b="1" dirty="0" smtClean="0">
                <a:latin typeface="Arial Narrow" pitchFamily="34" charset="0"/>
              </a:rPr>
              <a:t>4 x 3,6 </a:t>
            </a:r>
            <a:r>
              <a:rPr lang="it-IT" sz="1600" b="1" dirty="0" err="1" smtClean="0">
                <a:latin typeface="Arial Narrow" pitchFamily="34" charset="0"/>
              </a:rPr>
              <a:t>Km=</a:t>
            </a:r>
            <a:r>
              <a:rPr lang="it-IT" sz="1600" b="1" dirty="0" smtClean="0">
                <a:latin typeface="Arial Narrow" pitchFamily="34" charset="0"/>
              </a:rPr>
              <a:t> 14,4 Km </a:t>
            </a:r>
            <a:endParaRPr lang="it-IT" sz="1400" b="1" dirty="0" smtClean="0">
              <a:latin typeface="Arial Narrow" pitchFamily="34" charset="0"/>
            </a:endParaRPr>
          </a:p>
          <a:p>
            <a:r>
              <a:rPr lang="it-IT" sz="1400" dirty="0" smtClean="0">
                <a:latin typeface="Arial Narrow" pitchFamily="34" charset="0"/>
              </a:rPr>
              <a:t>Consumo medio di un’auto di media cilindrata:                             10 Km/litro</a:t>
            </a:r>
          </a:p>
          <a:p>
            <a:r>
              <a:rPr lang="it-IT" sz="1400" dirty="0" smtClean="0">
                <a:latin typeface="Arial Narrow" pitchFamily="34" charset="0"/>
              </a:rPr>
              <a:t>                                                                                  Totale</a:t>
            </a:r>
            <a:r>
              <a:rPr lang="it-IT" sz="1600" b="1" dirty="0" smtClean="0">
                <a:latin typeface="Arial Narrow" pitchFamily="34" charset="0"/>
              </a:rPr>
              <a:t>:          </a:t>
            </a:r>
            <a:r>
              <a:rPr lang="it-IT" sz="1400" b="1" dirty="0" smtClean="0">
                <a:latin typeface="Arial Narrow" pitchFamily="34" charset="0"/>
              </a:rPr>
              <a:t>1,44 litri (che moltiplicati per i valori di cui sopra)</a:t>
            </a:r>
          </a:p>
          <a:p>
            <a:pPr algn="ctr"/>
            <a:r>
              <a:rPr lang="it-IT" sz="1800" b="1" dirty="0" smtClean="0">
                <a:ln cmpd="dbl">
                  <a:solidFill>
                    <a:schemeClr val="tx1"/>
                  </a:solidFill>
                </a:ln>
                <a:solidFill>
                  <a:schemeClr val="tx2"/>
                </a:solidFill>
                <a:latin typeface="Arial Narrow" pitchFamily="34" charset="0"/>
              </a:rPr>
              <a:t>C02 emessa  oggi = da </a:t>
            </a:r>
            <a:r>
              <a:rPr lang="it-IT" sz="1800" b="1" dirty="0" smtClean="0"/>
              <a:t>≈ </a:t>
            </a:r>
            <a:r>
              <a:rPr lang="it-IT" sz="1800" b="1" dirty="0" smtClean="0">
                <a:ln cmpd="dbl">
                  <a:solidFill>
                    <a:schemeClr val="tx1"/>
                  </a:solidFill>
                </a:ln>
                <a:solidFill>
                  <a:schemeClr val="tx2"/>
                </a:solidFill>
                <a:latin typeface="Arial Narrow" pitchFamily="34" charset="0"/>
              </a:rPr>
              <a:t>3,5 a 4 kg/giorno</a:t>
            </a:r>
          </a:p>
          <a:p>
            <a:pPr algn="ctr"/>
            <a:endParaRPr lang="it-IT" sz="1800" b="1" dirty="0" smtClean="0">
              <a:ln cmpd="dbl">
                <a:solidFill>
                  <a:schemeClr val="tx1"/>
                </a:solidFill>
              </a:ln>
              <a:solidFill>
                <a:schemeClr val="tx2"/>
              </a:solidFill>
              <a:latin typeface="Arial Narrow" pitchFamily="34" charset="0"/>
            </a:endParaRPr>
          </a:p>
          <a:p>
            <a:r>
              <a:rPr lang="it-IT" sz="1400" dirty="0" smtClean="0">
                <a:latin typeface="Arial Narrow" pitchFamily="34" charset="0"/>
              </a:rPr>
              <a:t>Considerando ora la riduzione di 870m del nuovo tragitto e che 1.210m sono in tunnel (con abbattimento emissioni),</a:t>
            </a:r>
          </a:p>
          <a:p>
            <a:r>
              <a:rPr lang="it-IT" sz="1400" dirty="0" smtClean="0">
                <a:latin typeface="Arial Narrow" pitchFamily="34" charset="0"/>
              </a:rPr>
              <a:t>La lunghezza effettiva  da comparare è 3600 – (1210+870) =  1380m  rispetto ai 3600m attuali</a:t>
            </a:r>
          </a:p>
          <a:p>
            <a:endParaRPr lang="it-IT" sz="1400" dirty="0" smtClean="0">
              <a:latin typeface="Arial Narrow" pitchFamily="34" charset="0"/>
            </a:endParaRPr>
          </a:p>
          <a:p>
            <a:r>
              <a:rPr lang="it-IT" sz="1800" b="1" dirty="0" smtClean="0">
                <a:ln cmpd="dbl">
                  <a:solidFill>
                    <a:schemeClr val="tx1"/>
                  </a:solidFill>
                </a:ln>
                <a:solidFill>
                  <a:schemeClr val="tx2"/>
                </a:solidFill>
                <a:latin typeface="Arial Narrow" pitchFamily="34" charset="0"/>
              </a:rPr>
              <a:t>C02 emessa con traforo = 4 x 1,38 </a:t>
            </a:r>
            <a:r>
              <a:rPr lang="it-IT" sz="1800" b="1" dirty="0" err="1" smtClean="0">
                <a:ln cmpd="dbl">
                  <a:solidFill>
                    <a:schemeClr val="tx1"/>
                  </a:solidFill>
                </a:ln>
                <a:solidFill>
                  <a:schemeClr val="tx2"/>
                </a:solidFill>
                <a:latin typeface="Arial Narrow" pitchFamily="34" charset="0"/>
              </a:rPr>
              <a:t>Km=</a:t>
            </a:r>
            <a:r>
              <a:rPr lang="it-IT" sz="1800" b="1" dirty="0" smtClean="0">
                <a:ln cmpd="dbl">
                  <a:solidFill>
                    <a:schemeClr val="tx1"/>
                  </a:solidFill>
                </a:ln>
                <a:solidFill>
                  <a:schemeClr val="tx2"/>
                </a:solidFill>
                <a:latin typeface="Arial Narrow" pitchFamily="34" charset="0"/>
              </a:rPr>
              <a:t> 5,52 Km  =&gt;  0.55 litri  =&gt; da ≈ 1,3 Kg a 1,5 Kg</a:t>
            </a:r>
          </a:p>
          <a:p>
            <a:r>
              <a:rPr lang="it-IT" sz="1600" b="1" dirty="0" smtClean="0">
                <a:solidFill>
                  <a:srgbClr val="002060"/>
                </a:solidFill>
                <a:latin typeface="Arial Narrow" pitchFamily="34" charset="0"/>
              </a:rPr>
              <a:t>                            </a:t>
            </a:r>
          </a:p>
          <a:p>
            <a:endParaRPr lang="it-IT" sz="1600" dirty="0">
              <a:latin typeface="Arial Narrow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786578" y="5715016"/>
            <a:ext cx="1888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 smtClean="0">
                <a:latin typeface="Arial Narrow" pitchFamily="34" charset="0"/>
              </a:rPr>
              <a:t>Centro Studi De Gasperi</a:t>
            </a:r>
            <a:endParaRPr lang="it-IT" sz="1400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7030A0"/>
                </a:solidFill>
                <a:latin typeface="Arial Narrow" pitchFamily="34" charset="0"/>
              </a:rPr>
              <a:t>RISPARMIO INDIVIDUALE</a:t>
            </a:r>
            <a:endParaRPr lang="it-IT" sz="3200" b="1" dirty="0">
              <a:solidFill>
                <a:srgbClr val="7030A0"/>
              </a:solidFill>
              <a:latin typeface="Arial Narrow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it-IT" sz="1800" dirty="0" smtClean="0"/>
              <a:t>La media nazionale odierna (22 Ottobre) del prezzo della </a:t>
            </a:r>
            <a:r>
              <a:rPr lang="it-IT" sz="1800" u="sng" dirty="0" smtClean="0"/>
              <a:t>benzina </a:t>
            </a:r>
            <a:r>
              <a:rPr lang="it-IT" sz="1800" dirty="0" smtClean="0"/>
              <a:t>va dal </a:t>
            </a:r>
            <a:r>
              <a:rPr lang="it-IT" sz="1800" b="1" dirty="0" smtClean="0"/>
              <a:t>1,381</a:t>
            </a:r>
            <a:r>
              <a:rPr lang="it-IT" sz="1800" dirty="0" smtClean="0"/>
              <a:t> per Eni ed Erg e </a:t>
            </a:r>
            <a:r>
              <a:rPr lang="it-IT" sz="1800" b="1" dirty="0" smtClean="0"/>
              <a:t>1,389</a:t>
            </a:r>
            <a:r>
              <a:rPr lang="it-IT" sz="1800" dirty="0" smtClean="0"/>
              <a:t> per Esso. Per il </a:t>
            </a:r>
            <a:r>
              <a:rPr lang="it-IT" sz="1800" u="sng" dirty="0" smtClean="0"/>
              <a:t>gasolio</a:t>
            </a:r>
            <a:r>
              <a:rPr lang="it-IT" sz="1800" dirty="0" smtClean="0"/>
              <a:t>, il prezzo è </a:t>
            </a:r>
            <a:r>
              <a:rPr lang="it-IT" sz="1800" b="1" dirty="0" smtClean="0"/>
              <a:t>1,269</a:t>
            </a:r>
            <a:r>
              <a:rPr lang="it-IT" sz="1800" dirty="0" smtClean="0"/>
              <a:t> euro della Q8.</a:t>
            </a:r>
          </a:p>
          <a:p>
            <a:pPr algn="ctr"/>
            <a:r>
              <a:rPr lang="it-IT" sz="1800" b="1" dirty="0" smtClean="0">
                <a:solidFill>
                  <a:schemeClr val="bg1"/>
                </a:solidFill>
                <a:latin typeface="Arial Narrow" pitchFamily="34" charset="0"/>
              </a:rPr>
              <a:t>RISPARMIO INDIVIDUALE SOLO </a:t>
            </a:r>
            <a:r>
              <a:rPr lang="it-IT" sz="1800" b="1" dirty="0" err="1" smtClean="0">
                <a:solidFill>
                  <a:schemeClr val="bg1"/>
                </a:solidFill>
                <a:latin typeface="Arial Narrow" pitchFamily="34" charset="0"/>
              </a:rPr>
              <a:t>DI</a:t>
            </a:r>
            <a:r>
              <a:rPr lang="it-IT" sz="1800" b="1" dirty="0" smtClean="0">
                <a:solidFill>
                  <a:schemeClr val="bg1"/>
                </a:solidFill>
                <a:latin typeface="Arial Narrow" pitchFamily="34" charset="0"/>
              </a:rPr>
              <a:t> CARBURANTE</a:t>
            </a:r>
            <a:endParaRPr lang="it-IT" sz="1800" dirty="0" smtClean="0">
              <a:solidFill>
                <a:schemeClr val="bg1"/>
              </a:solidFill>
            </a:endParaRPr>
          </a:p>
          <a:p>
            <a:r>
              <a:rPr lang="it-IT" sz="2000" b="1" dirty="0" smtClean="0">
                <a:solidFill>
                  <a:srgbClr val="7030A0"/>
                </a:solidFill>
                <a:latin typeface="Arial Narrow" pitchFamily="34" charset="0"/>
              </a:rPr>
              <a:t>Lunghezza tratto odierno =3,6 km Percorso 4 volte al giorno =14,4 Km </a:t>
            </a:r>
          </a:p>
          <a:p>
            <a:r>
              <a:rPr lang="it-IT" sz="2000" b="1" dirty="0" smtClean="0">
                <a:solidFill>
                  <a:srgbClr val="7030A0"/>
                </a:solidFill>
                <a:latin typeface="Arial Narrow" pitchFamily="34" charset="0"/>
              </a:rPr>
              <a:t>Se un’auto percorre 10Km/litro. =&gt; per 14,4 Km occorrono 1,44 Litri </a:t>
            </a:r>
          </a:p>
          <a:p>
            <a:r>
              <a:rPr lang="it-IT" sz="2000" b="1" dirty="0" smtClean="0">
                <a:solidFill>
                  <a:srgbClr val="7030A0"/>
                </a:solidFill>
                <a:latin typeface="Arial Narrow" pitchFamily="34" charset="0"/>
              </a:rPr>
              <a:t>Spesa diaria 1,44 x 1,38= 1.98 € ≈ 2 € al giorno</a:t>
            </a:r>
          </a:p>
          <a:p>
            <a:r>
              <a:rPr lang="it-IT" sz="2000" b="1" dirty="0" smtClean="0">
                <a:solidFill>
                  <a:srgbClr val="7030A0"/>
                </a:solidFill>
                <a:latin typeface="Arial Narrow" pitchFamily="34" charset="0"/>
              </a:rPr>
              <a:t>Percorrendo il nuovo percorso, ridotto di circa 4 Km/giorno, il risparmio è di circa 0,5 € al giorno </a:t>
            </a:r>
            <a:r>
              <a:rPr lang="it-IT" sz="2000" b="1" dirty="0" smtClean="0">
                <a:solidFill>
                  <a:srgbClr val="C00000"/>
                </a:solidFill>
                <a:latin typeface="Arial Narrow" pitchFamily="34" charset="0"/>
              </a:rPr>
              <a:t>=&gt; </a:t>
            </a:r>
            <a:r>
              <a:rPr lang="it-IT" sz="2400" b="1" dirty="0" smtClean="0">
                <a:solidFill>
                  <a:srgbClr val="C00000"/>
                </a:solidFill>
                <a:latin typeface="Arial Narrow" pitchFamily="34" charset="0"/>
              </a:rPr>
              <a:t>all’anno ( 0.5 x 222gg=111 euro</a:t>
            </a:r>
            <a:r>
              <a:rPr lang="it-IT" sz="2000" b="1" dirty="0" smtClean="0">
                <a:solidFill>
                  <a:srgbClr val="C00000"/>
                </a:solidFill>
                <a:latin typeface="Arial Narrow" pitchFamily="34" charset="0"/>
              </a:rPr>
              <a:t>)</a:t>
            </a:r>
          </a:p>
          <a:p>
            <a:pPr algn="ctr"/>
            <a:r>
              <a:rPr lang="it-IT" sz="2000" b="1" dirty="0" smtClean="0">
                <a:solidFill>
                  <a:srgbClr val="002060"/>
                </a:solidFill>
                <a:latin typeface="Arial Narrow" pitchFamily="34" charset="0"/>
              </a:rPr>
              <a:t>RISPARMIO INDIVIDUALE EFFETTIVO</a:t>
            </a:r>
          </a:p>
          <a:p>
            <a:r>
              <a:rPr lang="it-IT" sz="2000" b="1" dirty="0" smtClean="0">
                <a:solidFill>
                  <a:srgbClr val="7030A0"/>
                </a:solidFill>
                <a:latin typeface="Arial Narrow" pitchFamily="34" charset="0"/>
              </a:rPr>
              <a:t>4 Km/g x 0.29 € (costo a Km medio veicolo) = 1.16 €/g</a:t>
            </a:r>
          </a:p>
          <a:p>
            <a:r>
              <a:rPr lang="it-IT" sz="2000" b="1" dirty="0" smtClean="0">
                <a:solidFill>
                  <a:srgbClr val="7030A0"/>
                </a:solidFill>
                <a:latin typeface="Arial Narrow" pitchFamily="34" charset="0"/>
              </a:rPr>
              <a:t>1.16 €/g x 24gg ≈ 28 € mese  e in un </a:t>
            </a:r>
            <a:r>
              <a:rPr lang="it-IT" sz="2400" b="1" dirty="0" smtClean="0">
                <a:solidFill>
                  <a:srgbClr val="C00000"/>
                </a:solidFill>
                <a:latin typeface="Arial Narrow" pitchFamily="34" charset="0"/>
              </a:rPr>
              <a:t>anno =&gt; 1.16 €/g x 222gg ≈ 258 € </a:t>
            </a:r>
            <a:endParaRPr lang="it-IT" sz="20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786578" y="5715016"/>
            <a:ext cx="1888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 smtClean="0">
                <a:latin typeface="Arial Narrow" pitchFamily="34" charset="0"/>
              </a:rPr>
              <a:t>Centro Studi De Gasperi</a:t>
            </a:r>
            <a:endParaRPr lang="it-IT" sz="1400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463</Words>
  <Application>Microsoft Office PowerPoint</Application>
  <PresentationFormat>Presentazione su schermo (4:3)</PresentationFormat>
  <Paragraphs>109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Diapositiva 1</vt:lpstr>
      <vt:lpstr>Diapositiva 2</vt:lpstr>
      <vt:lpstr>CALCOLO TRAFFICO VEICOLARE DOPO TRAFORO</vt:lpstr>
      <vt:lpstr>RIDUZIONE LUNGHEZZA PERCORSO  E TEMPI DI PERCORRENZA</vt:lpstr>
      <vt:lpstr>RISPARMIO ENERGETICO E SOCIALE</vt:lpstr>
      <vt:lpstr>RIDUZIONE EMISSIONI DI CO2</vt:lpstr>
      <vt:lpstr>RISPARMIO INDIVIDUALE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Roberto Benatti</dc:creator>
  <cp:lastModifiedBy>Roberto Benatti</cp:lastModifiedBy>
  <cp:revision>80</cp:revision>
  <dcterms:created xsi:type="dcterms:W3CDTF">2010-10-27T19:48:26Z</dcterms:created>
  <dcterms:modified xsi:type="dcterms:W3CDTF">2010-10-31T20:00:08Z</dcterms:modified>
</cp:coreProperties>
</file>